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</p:sldMasterIdLst>
  <p:notesMasterIdLst>
    <p:notesMasterId r:id="rId18"/>
  </p:notesMasterIdLst>
  <p:sldIdLst>
    <p:sldId id="256" r:id="rId2"/>
    <p:sldId id="279" r:id="rId3"/>
    <p:sldId id="258" r:id="rId4"/>
    <p:sldId id="280" r:id="rId5"/>
    <p:sldId id="281" r:id="rId6"/>
    <p:sldId id="292" r:id="rId7"/>
    <p:sldId id="287" r:id="rId8"/>
    <p:sldId id="284" r:id="rId9"/>
    <p:sldId id="277" r:id="rId10"/>
    <p:sldId id="278" r:id="rId11"/>
    <p:sldId id="293" r:id="rId12"/>
    <p:sldId id="285" r:id="rId13"/>
    <p:sldId id="282" r:id="rId14"/>
    <p:sldId id="286" r:id="rId15"/>
    <p:sldId id="283" r:id="rId16"/>
    <p:sldId id="291" r:id="rId17"/>
  </p:sldIdLst>
  <p:sldSz cx="12192000" cy="6858000"/>
  <p:notesSz cx="6858000" cy="9144000"/>
  <p:embeddedFontLst>
    <p:embeddedFont>
      <p:font typeface="Bahnschrift Light" panose="020B0502040204020203" pitchFamily="34" charset="0"/>
      <p:regular r:id="rId19"/>
    </p:embeddedFont>
    <p:embeddedFont>
      <p:font typeface="Bahnschrift SemiBold" panose="020B0502040204020203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ECF2F7"/>
    <a:srgbClr val="B6C1DD"/>
    <a:srgbClr val="ACC5DB"/>
    <a:srgbClr val="CAD9E8"/>
    <a:srgbClr val="9CB9D4"/>
    <a:srgbClr val="598AB7"/>
    <a:srgbClr val="54397B"/>
    <a:srgbClr val="639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4438" autoAdjust="0"/>
  </p:normalViewPr>
  <p:slideViewPr>
    <p:cSldViewPr snapToGrid="0">
      <p:cViewPr>
        <p:scale>
          <a:sx n="100" d="100"/>
          <a:sy n="100" d="100"/>
        </p:scale>
        <p:origin x="72" y="-11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1063;&#1088;&#1090;\WORLDSKILLS\&#1084;&#1086;&#1077;\FINAL\&#1089;&#1088;&#1072;&#1074;&#1085;&#1077;&#1085;&#1080;&#1077;%20&#1086;&#1073;&#1083;&#1072;&#1082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r>
              <a:rPr lang="en-US" sz="1400" dirty="0">
                <a:latin typeface="Bahnschrift SemiBold" panose="020B0502040204020203" pitchFamily="34" charset="0"/>
              </a:rPr>
              <a:t>VM:</a:t>
            </a:r>
            <a:r>
              <a:rPr lang="en-US" sz="1400" baseline="0" dirty="0">
                <a:latin typeface="Bahnschrift SemiBold" panose="020B0502040204020203" pitchFamily="34" charset="0"/>
              </a:rPr>
              <a:t> 2 vCPU, 4 GB RAM, 40 GB ROM</a:t>
            </a:r>
            <a:endParaRPr lang="en-US" sz="1400" dirty="0">
              <a:latin typeface="Bahnschrift SemiBol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60000"/>
                <a:lumOff val="40000"/>
                <a:alpha val="63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accent2">
                  <a:lumMod val="60000"/>
                  <a:lumOff val="40000"/>
                  <a:alpha val="4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Sheet1!$D$25:$D$29</c:f>
              <c:strCache>
                <c:ptCount val="5"/>
                <c:pt idx="0">
                  <c:v>MTS</c:v>
                </c:pt>
                <c:pt idx="1">
                  <c:v>Yandex</c:v>
                </c:pt>
                <c:pt idx="2">
                  <c:v>AWS</c:v>
                </c:pt>
                <c:pt idx="3">
                  <c:v>Gcloud</c:v>
                </c:pt>
                <c:pt idx="4">
                  <c:v>Azure</c:v>
                </c:pt>
              </c:strCache>
            </c:strRef>
          </c:cat>
          <c:val>
            <c:numRef>
              <c:f>Sheet1!$E$25:$E$29</c:f>
              <c:numCache>
                <c:formatCode>General</c:formatCode>
                <c:ptCount val="5"/>
                <c:pt idx="0" formatCode="#,##0">
                  <c:v>2580</c:v>
                </c:pt>
                <c:pt idx="1">
                  <c:v>619</c:v>
                </c:pt>
                <c:pt idx="2">
                  <c:v>1182</c:v>
                </c:pt>
                <c:pt idx="3">
                  <c:v>1747</c:v>
                </c:pt>
                <c:pt idx="4">
                  <c:v>3074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E9-40DD-AD60-326FF300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6293040"/>
        <c:axId val="476293368"/>
      </c:barChart>
      <c:catAx>
        <c:axId val="47629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B6C1DD"/>
            </a:solidFill>
            <a:round/>
          </a:ln>
          <a:effectLst>
            <a:outerShdw blurRad="63500" sx="74000" sy="74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368"/>
        <c:crosses val="autoZero"/>
        <c:auto val="1"/>
        <c:lblAlgn val="ctr"/>
        <c:lblOffset val="100"/>
        <c:noMultiLvlLbl val="0"/>
      </c:catAx>
      <c:valAx>
        <c:axId val="47629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 dirty="0">
                    <a:latin typeface="Bahnschrift Light" panose="020B0502040204020203" pitchFamily="34" charset="0"/>
                  </a:rPr>
                  <a:t>Р\Мес.</a:t>
                </a:r>
                <a:endParaRPr lang="en-US" sz="1100" dirty="0">
                  <a:latin typeface="Bahnschrift Ligh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2.2041510056807854E-2"/>
              <c:y val="0.41834132878886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0">
            <a:solidFill>
              <a:schemeClr val="accent1">
                <a:lumMod val="60000"/>
                <a:lumOff val="40000"/>
                <a:alpha val="92000"/>
              </a:schemeClr>
            </a:solidFill>
          </a:ln>
          <a:effectLst>
            <a:outerShdw blurRad="63500" sx="77000" sy="77000" algn="ctr" rotWithShape="0">
              <a:schemeClr val="accent1">
                <a:lumMod val="60000"/>
                <a:lumOff val="40000"/>
                <a:alpha val="35000"/>
              </a:scheme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040"/>
        <c:crossesAt val="1"/>
        <c:crossBetween val="between"/>
      </c:valAx>
      <c:spPr>
        <a:noFill/>
        <a:ln w="25400">
          <a:noFill/>
          <a:prstDash val="solid"/>
        </a:ln>
        <a:effectLst/>
      </c:spPr>
    </c:plotArea>
    <c:plotVisOnly val="1"/>
    <c:dispBlanksAs val="gap"/>
    <c:showDLblsOverMax val="0"/>
  </c:chart>
  <c:spPr>
    <a:solidFill>
      <a:srgbClr val="FFFFFF">
        <a:alpha val="95000"/>
      </a:srgbClr>
    </a:solidFill>
    <a:ln w="25400" cap="flat" cmpd="sng" algn="ctr">
      <a:noFill/>
      <a:round/>
    </a:ln>
    <a:effectLst>
      <a:outerShdw blurRad="50800" dist="38100" dir="5400000" algn="t" rotWithShape="0">
        <a:schemeClr val="accent1">
          <a:lumMod val="60000"/>
          <a:lumOff val="40000"/>
          <a:alpha val="0"/>
        </a:scheme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89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50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9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27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956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1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33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37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2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3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1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8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0C06-BEFE-4F66-819F-558FF43C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D70B-A689-485A-9488-13CA2EA0D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ABC6-E841-4590-9D3E-71C7E431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24D05-3AFF-4872-A362-C7AEFE4A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EB7F-177D-4691-AD3A-6A9B52B0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9382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B09-C811-44B5-A82C-B9B0F42D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96B65-0CFE-40EE-AA4A-33FC1673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9B665-6046-4D0E-8CA3-09F17A99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4939-277C-4DD3-A563-73A3EB49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E390-6102-4EFA-8DAB-5610E87C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392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3478E-D26B-40EA-BE2D-65845B999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25D22-2CC3-43CB-A3A9-5B4EF5CA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F095-118B-420C-A7A1-B27FC992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AB81-C01A-46A5-9917-88774298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AEA8-D88B-413D-9B3B-38B2D37D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36760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83100" y="740800"/>
            <a:ext cx="107826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783097" y="1978325"/>
            <a:ext cx="105135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 rtl="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3264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D8B4-024A-44DD-B707-616221F7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BC74-4AF7-4616-B1CF-2D345D20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F85D-DE78-4D24-9DAC-EFA14AB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07AF2-E99A-47BC-8314-2B8CD4B5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C2E60-AFE1-4BC3-B3EC-58A9505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3379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C19-9676-48B8-A2A3-BEE07A1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0197-6BE2-45D8-8365-0F2E423C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CAEF6-3D8A-4AD8-AAAC-306B1D7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6F21-A1FE-4388-BE36-C66402B2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040A-711E-4BD4-8F00-E68DEB2B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405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92AB-2EC8-4839-BA9B-F9835FF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16FF-749B-4AE0-AD87-634A5104D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43CA7-C8BF-432E-807F-2E40389C1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55AAE-9602-496F-A0B8-30611745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2EB-A47D-4E54-B8C3-932B0DDB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14959-491F-4E1F-AAC2-D42B8B3B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4359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6C1-BF1E-4730-B410-AFCB4739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0886-254E-4E62-BE34-66DB4C3E2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670EC-A751-4F20-BF58-715CF7CF2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8D6DB-C369-43DE-9D27-2959794C6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FAC2-2949-484D-A52B-316363387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CD81D-C69F-42DF-8154-C1A9B083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A175D-10C3-407A-9A4B-61CBFCCC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03865-943C-4A87-94DF-F6337725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743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DBC6-8491-41C1-BAE5-D274AD9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401FE-CA2F-4A23-BF36-F6DEDAF1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78A2-938F-4005-984B-B81CE7DD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D24E0-63EA-4B97-ABF5-B22C37D1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5469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8F139-5F5A-4BF6-AED9-3E5552DD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F53C2-8D36-4DA6-BEDC-51AD8523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02100-C68B-4A05-B496-59D50EF2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3535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FEFC-83B4-4F79-BDE3-408F2C09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465-81CE-4EB6-A5EE-93CC26C7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D1D8-D39A-4D16-B106-06AB6FE6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467E-E465-4D77-ABE2-AB563015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31E13-4827-4D0C-A2E5-CF26C8CE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4E287-5810-4D40-959E-51E7C75C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22144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CC85-0D10-48C3-83E4-1DC43E18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66901-D50B-4CA3-8FBA-DB5E5FDD5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706A2-84FA-49FC-B6A0-D000674DE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5CB66-3B12-406E-91CF-FBDF64FC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FC29-F536-4CAB-8254-98666D5E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AD23-7E06-4A59-A0C9-6E991B2E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355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8FA05-9A83-42F0-B067-653CE72F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72A07-4E0E-4813-9833-7051A0F4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E999-99E1-4E08-974D-CE48A6D99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7F4F-DBA7-402C-9270-F166DCE6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556D-D200-4BBD-82D9-544135693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80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3C7D97D-1B17-C4DA-3086-03F90A7C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0" y="266700"/>
            <a:ext cx="12344400" cy="2082300"/>
          </a:xfr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ru-RU" sz="5400" dirty="0">
                <a:latin typeface="Bahnschrift SemiBold" panose="020B0502040204020203" pitchFamily="34" charset="0"/>
              </a:rPr>
              <a:t>Мир облаков и бизнеса</a:t>
            </a:r>
            <a:br>
              <a:rPr lang="ru-RU" sz="5400" dirty="0">
                <a:latin typeface="Bahnschrift SemiBold" panose="020B0502040204020203" pitchFamily="34" charset="0"/>
              </a:rPr>
            </a:b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78F896-BCE8-41E2-9985-8BDFFAD70A1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" y="234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759E-04CC-40FF-8C44-F39746358C0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99" y="342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5AD4C-41AE-4E48-B94D-C8A61FC91C39}"/>
              </a:ext>
            </a:extLst>
          </p:cNvPr>
          <p:cNvSpPr txBox="1"/>
          <p:nvPr/>
        </p:nvSpPr>
        <p:spPr>
          <a:xfrm>
            <a:off x="7521162" y="2192470"/>
            <a:ext cx="3659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ahnschrift Light" panose="020B0502040204020203" pitchFamily="34" charset="0"/>
              </a:rPr>
              <a:t>Современный бизнес -</a:t>
            </a:r>
          </a:p>
          <a:p>
            <a:r>
              <a:rPr lang="ru-RU" sz="3600" dirty="0">
                <a:latin typeface="Bahnschrift Light" panose="020B0502040204020203" pitchFamily="34" charset="0"/>
              </a:rPr>
              <a:t>Агрегация технологий и человеческого потенциала.</a:t>
            </a:r>
          </a:p>
        </p:txBody>
      </p:sp>
      <p:cxnSp>
        <p:nvCxnSpPr>
          <p:cNvPr id="8" name="Google Shape;127;p20">
            <a:extLst>
              <a:ext uri="{FF2B5EF4-FFF2-40B4-BE49-F238E27FC236}">
                <a16:creationId xmlns:a16="http://schemas.microsoft.com/office/drawing/2014/main" id="{330A5E62-D77A-465B-A11A-57CA9D9FF01B}"/>
              </a:ext>
            </a:extLst>
          </p:cNvPr>
          <p:cNvCxnSpPr>
            <a:cxnSpLocks/>
          </p:cNvCxnSpPr>
          <p:nvPr/>
        </p:nvCxnSpPr>
        <p:spPr>
          <a:xfrm>
            <a:off x="846137" y="1636800"/>
            <a:ext cx="1048226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31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FC4EC-7984-4619-7DB8-D4F4F60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Репликация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CML 2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915025" cy="42418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успешной репликации требуется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Образ копируемой виртуальной машины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публичный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приватный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диск под хранение данных.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Открытие портов, требуемых для доступа к необходимым данным.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Переменные для эффективного создания копий.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Файловый ресурс с переносимыми данными.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Могут возникнуть проблемы, если заливать образ не указав в качестве системы </a:t>
            </a:r>
            <a:r>
              <a:rPr lang="en-US" sz="2000" dirty="0">
                <a:latin typeface="Bahnschrift Light" panose="020B0502040204020203" pitchFamily="34" charset="0"/>
              </a:rPr>
              <a:t>Ubuntu 20.04</a:t>
            </a:r>
            <a:r>
              <a:rPr lang="ru-RU" sz="2000" dirty="0">
                <a:latin typeface="Bahnschrift Light" panose="020B0502040204020203" pitchFamily="34" charset="0"/>
              </a:rPr>
              <a:t>, в противном случае образ не запустится. 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22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30BD3D-E2CF-4D54-9D8B-394DBDA723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882" r="5455" b="2002"/>
          <a:stretch/>
        </p:blipFill>
        <p:spPr>
          <a:xfrm>
            <a:off x="7685989" y="1075835"/>
            <a:ext cx="3387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51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FC4EC-7984-4619-7DB8-D4F4F60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911923" y="754743"/>
            <a:ext cx="6445189" cy="1369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CML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локально и в облаке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923636" y="1435101"/>
            <a:ext cx="6010563" cy="48640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. 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04900" y="1898937"/>
            <a:ext cx="5900679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948F6A-FEDC-4D2A-BFDB-F2C45A2A7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378"/>
          <a:stretch/>
        </p:blipFill>
        <p:spPr>
          <a:xfrm>
            <a:off x="7869295" y="3033942"/>
            <a:ext cx="3282514" cy="426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5E962C-3153-44CD-AEDF-48DA4C89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835" y="3757850"/>
            <a:ext cx="3273810" cy="21710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1ECF87-5037-44F5-9DE2-0DAC07717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95" y="5612499"/>
            <a:ext cx="3262349" cy="6867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643C07-6CA4-4638-BA27-C770034E7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835" y="929633"/>
            <a:ext cx="3293974" cy="2104308"/>
          </a:xfrm>
          <a:prstGeom prst="rect">
            <a:avLst/>
          </a:prstGeom>
        </p:spPr>
      </p:pic>
      <p:sp>
        <p:nvSpPr>
          <p:cNvPr id="16" name="Google Shape;126;p20">
            <a:extLst>
              <a:ext uri="{FF2B5EF4-FFF2-40B4-BE49-F238E27FC236}">
                <a16:creationId xmlns:a16="http://schemas.microsoft.com/office/drawing/2014/main" id="{CFA0D473-BEBB-41A8-AAAF-5606FD536CD9}"/>
              </a:ext>
            </a:extLst>
          </p:cNvPr>
          <p:cNvSpPr txBox="1">
            <a:spLocks/>
          </p:cNvSpPr>
          <p:nvPr/>
        </p:nvSpPr>
        <p:spPr>
          <a:xfrm>
            <a:off x="923636" y="2057399"/>
            <a:ext cx="6081944" cy="42418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4191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SzPts val="3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spcBef>
                <a:spcPts val="200"/>
              </a:spcBef>
              <a:buNone/>
            </a:pPr>
            <a:r>
              <a:rPr lang="ru-RU" dirty="0">
                <a:latin typeface="Bahnschrift Light" panose="020B0502040204020203" pitchFamily="34" charset="0"/>
              </a:rPr>
              <a:t>Независимо от местоположения виртуальной машины или от платформы виртуализации, </a:t>
            </a:r>
            <a:r>
              <a:rPr lang="en-US" dirty="0">
                <a:latin typeface="Bahnschrift Light" panose="020B0502040204020203" pitchFamily="34" charset="0"/>
              </a:rPr>
              <a:t>CML</a:t>
            </a:r>
            <a:r>
              <a:rPr lang="ru-RU" dirty="0">
                <a:latin typeface="Bahnschrift Light" panose="020B0502040204020203" pitchFamily="34" charset="0"/>
              </a:rPr>
              <a:t> требует только вычислительные мощности для минимального запуска.</a:t>
            </a:r>
          </a:p>
          <a:p>
            <a:pPr marL="38100" indent="0">
              <a:spcBef>
                <a:spcPts val="200"/>
              </a:spcBef>
              <a:buNone/>
            </a:pPr>
            <a:r>
              <a:rPr lang="ru-RU" dirty="0">
                <a:latin typeface="Bahnschrift Light" panose="020B0502040204020203" pitchFamily="34" charset="0"/>
              </a:rPr>
              <a:t>Рисунки демонстрируют пример, где </a:t>
            </a:r>
            <a:r>
              <a:rPr lang="en-US" dirty="0">
                <a:latin typeface="Bahnschrift Light" panose="020B0502040204020203" pitchFamily="34" charset="0"/>
              </a:rPr>
              <a:t>CML </a:t>
            </a:r>
            <a:r>
              <a:rPr lang="ru-RU" dirty="0">
                <a:latin typeface="Bahnschrift Light" panose="020B0502040204020203" pitchFamily="34" charset="0"/>
              </a:rPr>
              <a:t>запущен в </a:t>
            </a:r>
            <a:r>
              <a:rPr lang="en-US" dirty="0">
                <a:latin typeface="Bahnschrift Light" panose="020B0502040204020203" pitchFamily="34" charset="0"/>
              </a:rPr>
              <a:t>Google Cloud </a:t>
            </a:r>
            <a:r>
              <a:rPr lang="ru-RU" dirty="0">
                <a:latin typeface="Bahnschrift Light" panose="020B0502040204020203" pitchFamily="34" charset="0"/>
              </a:rPr>
              <a:t>и </a:t>
            </a:r>
            <a:r>
              <a:rPr lang="en-US" dirty="0">
                <a:latin typeface="Bahnschrift Light" panose="020B0502040204020203" pitchFamily="34" charset="0"/>
              </a:rPr>
              <a:t>Vmware.</a:t>
            </a:r>
            <a:endParaRPr lang="ru-RU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837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F3CBF7-FB2B-C65D-870E-A4E1920F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977901"/>
            <a:ext cx="6038849" cy="9175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Выбор конфигурации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1895475"/>
            <a:ext cx="6339988" cy="4295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Как уже говорилось ранее, для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данным характеристикам соответствует тип виртуальной машины </a:t>
            </a:r>
            <a:r>
              <a:rPr lang="en-US" sz="2000" dirty="0">
                <a:latin typeface="Bahnschrift Light" panose="020B0502040204020203" pitchFamily="34" charset="0"/>
              </a:rPr>
              <a:t>e2-standart-2</a:t>
            </a:r>
            <a:r>
              <a:rPr lang="ru-RU" sz="2000" dirty="0">
                <a:latin typeface="Bahnschrift Light" panose="020B0502040204020203" pitchFamily="34" charset="0"/>
              </a:rPr>
              <a:t>, такой вариант с 35 гб ПЗУ будет стоить $52.42, или же 3191,06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Если планируется загружать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по максимуму, можно выбрать тип виртуальной машины с 4 </a:t>
            </a:r>
            <a:r>
              <a:rPr lang="en-US" sz="2000" dirty="0">
                <a:latin typeface="Bahnschrift Light" panose="020B0502040204020203" pitchFamily="34" charset="0"/>
              </a:rPr>
              <a:t>vCPU</a:t>
            </a:r>
            <a:r>
              <a:rPr lang="ru-RU" sz="2000" dirty="0">
                <a:latin typeface="Bahnschrift Light" panose="020B0502040204020203" pitchFamily="34" charset="0"/>
              </a:rPr>
              <a:t> и </a:t>
            </a:r>
            <a:r>
              <a:rPr lang="en-US" sz="2000" dirty="0">
                <a:latin typeface="Bahnschrift Light" panose="020B0502040204020203" pitchFamily="34" charset="0"/>
              </a:rPr>
              <a:t>16 </a:t>
            </a:r>
            <a:r>
              <a:rPr lang="ru-RU" sz="2000" dirty="0">
                <a:latin typeface="Bahnschrift Light" panose="020B0502040204020203" pitchFamily="34" charset="0"/>
              </a:rPr>
              <a:t>гб ОЗУ, такой вариант с 35 гб ПЗУ будет уже стоить $101.34, или же 6169,06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Выбор конфигурации состоит в том, чтобы выбрать тип виртуальной машины, количество ПЗУ, сеть, образ системы или диск.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можно выбрать произвольную конфигурацию</a:t>
            </a:r>
            <a:r>
              <a:rPr lang="en-US" sz="2000" dirty="0">
                <a:latin typeface="Bahnschrift Light" panose="020B0502040204020203" pitchFamily="34" charset="0"/>
              </a:rPr>
              <a:t>.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700FFD-5B59-4A13-A642-3C0C0524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508" y="1895475"/>
            <a:ext cx="4050009" cy="1498355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4F7A8-907B-4B82-B1AC-6952A724B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8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rcRect l="9859" t="42955" r="23348" b="3651"/>
          <a:stretch/>
        </p:blipFill>
        <p:spPr>
          <a:xfrm>
            <a:off x="7525507" y="3532497"/>
            <a:ext cx="4050009" cy="161793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9813656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2DACC2EE-FCD7-4439-A85C-9B754E94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571501"/>
            <a:ext cx="6038849" cy="1323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Поддержка сценариев использования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6219826" cy="4133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успешного запуска и поддержки скрипта, необходим ключ аккаунта, который позволит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взаимодействовать с проектом.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плане поддержки, создаются переменные, которые ставим в дефолтные значения, но при необходимости их можно изменить или сделать плавающими.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Такие переменные как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  <a:r>
              <a:rPr lang="ru-RU" sz="2000" dirty="0">
                <a:latin typeface="Bahnschrift Light" panose="020B0502040204020203" pitchFamily="34" charset="0"/>
              </a:rPr>
              <a:t> Количество виртуальных машин, регион, зона, имя вертуальной машины, необходимо прописать, чтобы в дальнейшем, сменить регион, количество инстансов и так далее.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важно оставлять данные вывода, например адресов или данных о входе.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800EF3-2F0E-4914-B647-31A9E896A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969" y="1895476"/>
            <a:ext cx="1900263" cy="660749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AE295-1CD0-4253-8A14-1130D1283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0" r="7278"/>
          <a:stretch/>
        </p:blipFill>
        <p:spPr>
          <a:xfrm>
            <a:off x="7607891" y="1895476"/>
            <a:ext cx="1825985" cy="660749"/>
          </a:xfrm>
          <a:prstGeom prst="rect">
            <a:avLst/>
          </a:prstGeom>
          <a:ln w="2540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E0ACD-4646-4035-BF63-3C6615D57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91" y="2699427"/>
            <a:ext cx="3871341" cy="2833872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6418039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057EBEB-D746-586D-88F5-5F888FB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1182254"/>
            <a:ext cx="6038849" cy="71322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Сетевая</a:t>
            </a:r>
            <a:r>
              <a:rPr lang="ru-RU" sz="32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связность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6369916" cy="42787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При написании скрипта развёртывания виртуальных машин не обойтись без сетевой связности,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получения адреса является задачей в </a:t>
            </a:r>
            <a:r>
              <a:rPr lang="en-US" sz="2000" dirty="0">
                <a:latin typeface="Bahnschrift Light" panose="020B0502040204020203" pitchFamily="34" charset="0"/>
              </a:rPr>
              <a:t>“</a:t>
            </a:r>
            <a:r>
              <a:rPr lang="ru-RU" sz="2000" dirty="0">
                <a:latin typeface="Bahnschrift Light" panose="020B0502040204020203" pitchFamily="34" charset="0"/>
              </a:rPr>
              <a:t>три строки</a:t>
            </a:r>
            <a:r>
              <a:rPr lang="en-US" sz="2000" dirty="0">
                <a:latin typeface="Bahnschrift Light" panose="020B0502040204020203" pitchFamily="34" charset="0"/>
              </a:rPr>
              <a:t>”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Получить адрес это хорошо, но что на счёт доступности?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как и во многих других облачных системах, есть внутренний файрволл, который с помощью правил и тегов разрешает или запрещает проход определенного трафика.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требуется открыть порты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443 </a:t>
            </a:r>
            <a:r>
              <a:rPr lang="ru-RU" sz="2000" dirty="0">
                <a:latin typeface="Bahnschrift Light" panose="020B0502040204020203" pitchFamily="34" charset="0"/>
              </a:rPr>
              <a:t>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9090 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Ubuntu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22 – Для доступа к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без графики.</a:t>
            </a: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60918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1C1BC5-5622-4DEA-AFB6-8462F0E6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651" y="1459407"/>
            <a:ext cx="3474174" cy="1168247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3C8F-6114-4BDA-A9B0-B9D3A4E6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51" y="2703273"/>
            <a:ext cx="3521653" cy="947540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C3570-7B22-4B46-AB90-DB2BDDC8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652" y="3726432"/>
            <a:ext cx="3521653" cy="2258838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2711899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6842D0A-DA68-22B4-FF6D-08B4403C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933450"/>
            <a:ext cx="6038849" cy="96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Структура манифеста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6" name="Google Shape;492;p36">
            <a:extLst>
              <a:ext uri="{FF2B5EF4-FFF2-40B4-BE49-F238E27FC236}">
                <a16:creationId xmlns:a16="http://schemas.microsoft.com/office/drawing/2014/main" id="{3BCDDB1A-4AAE-4762-AF61-473F1DB9C281}"/>
              </a:ext>
            </a:extLst>
          </p:cNvPr>
          <p:cNvSpPr/>
          <p:nvPr/>
        </p:nvSpPr>
        <p:spPr>
          <a:xfrm>
            <a:off x="7222949" y="2380534"/>
            <a:ext cx="835991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30;p36">
            <a:extLst>
              <a:ext uri="{FF2B5EF4-FFF2-40B4-BE49-F238E27FC236}">
                <a16:creationId xmlns:a16="http://schemas.microsoft.com/office/drawing/2014/main" id="{EFCC1D43-6AAF-415B-987C-AB9B68358BFF}"/>
              </a:ext>
            </a:extLst>
          </p:cNvPr>
          <p:cNvSpPr/>
          <p:nvPr/>
        </p:nvSpPr>
        <p:spPr>
          <a:xfrm>
            <a:off x="7547908" y="2361416"/>
            <a:ext cx="4008753" cy="2437752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92;p36">
            <a:extLst>
              <a:ext uri="{FF2B5EF4-FFF2-40B4-BE49-F238E27FC236}">
                <a16:creationId xmlns:a16="http://schemas.microsoft.com/office/drawing/2014/main" id="{509C95AD-BC0A-4946-A097-3B1C4A74678B}"/>
              </a:ext>
            </a:extLst>
          </p:cNvPr>
          <p:cNvSpPr/>
          <p:nvPr/>
        </p:nvSpPr>
        <p:spPr>
          <a:xfrm>
            <a:off x="8046352" y="4003008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;p36">
            <a:extLst>
              <a:ext uri="{FF2B5EF4-FFF2-40B4-BE49-F238E27FC236}">
                <a16:creationId xmlns:a16="http://schemas.microsoft.com/office/drawing/2014/main" id="{65318292-1594-4671-8AF5-BCEE8AEFE5A1}"/>
              </a:ext>
            </a:extLst>
          </p:cNvPr>
          <p:cNvSpPr/>
          <p:nvPr/>
        </p:nvSpPr>
        <p:spPr>
          <a:xfrm>
            <a:off x="10351042" y="4058251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2;p36">
            <a:extLst>
              <a:ext uri="{FF2B5EF4-FFF2-40B4-BE49-F238E27FC236}">
                <a16:creationId xmlns:a16="http://schemas.microsoft.com/office/drawing/2014/main" id="{B1B1ED3A-E978-40CD-8490-868D3072654C}"/>
              </a:ext>
            </a:extLst>
          </p:cNvPr>
          <p:cNvSpPr/>
          <p:nvPr/>
        </p:nvSpPr>
        <p:spPr>
          <a:xfrm>
            <a:off x="10351042" y="3406164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742;p36">
            <a:extLst>
              <a:ext uri="{FF2B5EF4-FFF2-40B4-BE49-F238E27FC236}">
                <a16:creationId xmlns:a16="http://schemas.microsoft.com/office/drawing/2014/main" id="{4D87DC4A-C193-4E18-B123-56228C000388}"/>
              </a:ext>
            </a:extLst>
          </p:cNvPr>
          <p:cNvGrpSpPr/>
          <p:nvPr/>
        </p:nvGrpSpPr>
        <p:grpSpPr>
          <a:xfrm>
            <a:off x="8109887" y="3539246"/>
            <a:ext cx="272497" cy="379669"/>
            <a:chOff x="2033075" y="2942475"/>
            <a:chExt cx="206125" cy="26587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Google Shape;743;p36">
              <a:extLst>
                <a:ext uri="{FF2B5EF4-FFF2-40B4-BE49-F238E27FC236}">
                  <a16:creationId xmlns:a16="http://schemas.microsoft.com/office/drawing/2014/main" id="{D3D0BEC8-A3A8-4A0A-BC16-3CD45BD431E7}"/>
                </a:ext>
              </a:extLst>
            </p:cNvPr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;p36">
              <a:extLst>
                <a:ext uri="{FF2B5EF4-FFF2-40B4-BE49-F238E27FC236}">
                  <a16:creationId xmlns:a16="http://schemas.microsoft.com/office/drawing/2014/main" id="{F63EB180-A9AE-49F1-AA65-4360D9652B03}"/>
                </a:ext>
              </a:extLst>
            </p:cNvPr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;p36">
              <a:extLst>
                <a:ext uri="{FF2B5EF4-FFF2-40B4-BE49-F238E27FC236}">
                  <a16:creationId xmlns:a16="http://schemas.microsoft.com/office/drawing/2014/main" id="{D092259D-DBF7-4A8D-9C9E-A88A933B1362}"/>
                </a:ext>
              </a:extLst>
            </p:cNvPr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6;p36">
              <a:extLst>
                <a:ext uri="{FF2B5EF4-FFF2-40B4-BE49-F238E27FC236}">
                  <a16:creationId xmlns:a16="http://schemas.microsoft.com/office/drawing/2014/main" id="{07088292-27BE-47CD-A5E2-1E490AA5F419}"/>
                </a:ext>
              </a:extLst>
            </p:cNvPr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7;p36">
              <a:extLst>
                <a:ext uri="{FF2B5EF4-FFF2-40B4-BE49-F238E27FC236}">
                  <a16:creationId xmlns:a16="http://schemas.microsoft.com/office/drawing/2014/main" id="{D3E9B16B-75FC-47E0-8A1F-C7FECB4827F7}"/>
                </a:ext>
              </a:extLst>
            </p:cNvPr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8;p36">
              <a:extLst>
                <a:ext uri="{FF2B5EF4-FFF2-40B4-BE49-F238E27FC236}">
                  <a16:creationId xmlns:a16="http://schemas.microsoft.com/office/drawing/2014/main" id="{53A9F8B9-8C02-4D6C-90EB-91689BD06E0C}"/>
                </a:ext>
              </a:extLst>
            </p:cNvPr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7;p36">
            <a:extLst>
              <a:ext uri="{FF2B5EF4-FFF2-40B4-BE49-F238E27FC236}">
                <a16:creationId xmlns:a16="http://schemas.microsoft.com/office/drawing/2014/main" id="{133B299E-B943-4A05-B008-3CD5FFBCBE7B}"/>
              </a:ext>
            </a:extLst>
          </p:cNvPr>
          <p:cNvSpPr/>
          <p:nvPr/>
        </p:nvSpPr>
        <p:spPr>
          <a:xfrm rot="5400000">
            <a:off x="7728016" y="3629371"/>
            <a:ext cx="386850" cy="199420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519;p36">
            <a:extLst>
              <a:ext uri="{FF2B5EF4-FFF2-40B4-BE49-F238E27FC236}">
                <a16:creationId xmlns:a16="http://schemas.microsoft.com/office/drawing/2014/main" id="{D416198D-9E12-49C3-8DBF-83755C4084DC}"/>
              </a:ext>
            </a:extLst>
          </p:cNvPr>
          <p:cNvGrpSpPr/>
          <p:nvPr/>
        </p:nvGrpSpPr>
        <p:grpSpPr>
          <a:xfrm>
            <a:off x="8481126" y="3544636"/>
            <a:ext cx="272464" cy="379063"/>
            <a:chOff x="4518575" y="2506200"/>
            <a:chExt cx="206100" cy="2654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Google Shape;520;p36">
              <a:extLst>
                <a:ext uri="{FF2B5EF4-FFF2-40B4-BE49-F238E27FC236}">
                  <a16:creationId xmlns:a16="http://schemas.microsoft.com/office/drawing/2014/main" id="{7AC78146-042C-4E09-94F8-37B38450C4F3}"/>
                </a:ext>
              </a:extLst>
            </p:cNvPr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1;p36">
              <a:extLst>
                <a:ext uri="{FF2B5EF4-FFF2-40B4-BE49-F238E27FC236}">
                  <a16:creationId xmlns:a16="http://schemas.microsoft.com/office/drawing/2014/main" id="{BCA6C958-3B5A-4008-995D-A2C53FBB43D7}"/>
                </a:ext>
              </a:extLst>
            </p:cNvPr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;p36">
              <a:extLst>
                <a:ext uri="{FF2B5EF4-FFF2-40B4-BE49-F238E27FC236}">
                  <a16:creationId xmlns:a16="http://schemas.microsoft.com/office/drawing/2014/main" id="{39948204-7234-4E83-B4CB-B59A9BC92FA8}"/>
                </a:ext>
              </a:extLst>
            </p:cNvPr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;p36">
              <a:extLst>
                <a:ext uri="{FF2B5EF4-FFF2-40B4-BE49-F238E27FC236}">
                  <a16:creationId xmlns:a16="http://schemas.microsoft.com/office/drawing/2014/main" id="{805F713C-A493-44AD-820F-C7BFFFE08DB2}"/>
                </a:ext>
              </a:extLst>
            </p:cNvPr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4;p36">
              <a:extLst>
                <a:ext uri="{FF2B5EF4-FFF2-40B4-BE49-F238E27FC236}">
                  <a16:creationId xmlns:a16="http://schemas.microsoft.com/office/drawing/2014/main" id="{30BDA105-8817-471C-9127-2E6D77201FCE}"/>
                </a:ext>
              </a:extLst>
            </p:cNvPr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;p36">
              <a:extLst>
                <a:ext uri="{FF2B5EF4-FFF2-40B4-BE49-F238E27FC236}">
                  <a16:creationId xmlns:a16="http://schemas.microsoft.com/office/drawing/2014/main" id="{A77A62D0-0875-4031-9163-1F058A3A57D5}"/>
                </a:ext>
              </a:extLst>
            </p:cNvPr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6;p36">
              <a:extLst>
                <a:ext uri="{FF2B5EF4-FFF2-40B4-BE49-F238E27FC236}">
                  <a16:creationId xmlns:a16="http://schemas.microsoft.com/office/drawing/2014/main" id="{7122261C-04C9-4462-A8B3-718B317934BA}"/>
                </a:ext>
              </a:extLst>
            </p:cNvPr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;p36">
              <a:extLst>
                <a:ext uri="{FF2B5EF4-FFF2-40B4-BE49-F238E27FC236}">
                  <a16:creationId xmlns:a16="http://schemas.microsoft.com/office/drawing/2014/main" id="{17FFF1E9-F98A-4447-BE5F-46F4C2065B74}"/>
                </a:ext>
              </a:extLst>
            </p:cNvPr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;p36">
              <a:extLst>
                <a:ext uri="{FF2B5EF4-FFF2-40B4-BE49-F238E27FC236}">
                  <a16:creationId xmlns:a16="http://schemas.microsoft.com/office/drawing/2014/main" id="{E72B5FEA-E0EC-4E86-965E-7991002FB164}"/>
                </a:ext>
              </a:extLst>
            </p:cNvPr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558;p36">
            <a:extLst>
              <a:ext uri="{FF2B5EF4-FFF2-40B4-BE49-F238E27FC236}">
                <a16:creationId xmlns:a16="http://schemas.microsoft.com/office/drawing/2014/main" id="{55680608-54BB-4579-AEDB-4A98A8FB1869}"/>
              </a:ext>
            </a:extLst>
          </p:cNvPr>
          <p:cNvGrpSpPr/>
          <p:nvPr/>
        </p:nvGrpSpPr>
        <p:grpSpPr>
          <a:xfrm>
            <a:off x="9066415" y="3567680"/>
            <a:ext cx="791699" cy="822630"/>
            <a:chOff x="3027266" y="1218389"/>
            <a:chExt cx="182190" cy="17525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0" name="Google Shape;559;p36">
              <a:extLst>
                <a:ext uri="{FF2B5EF4-FFF2-40B4-BE49-F238E27FC236}">
                  <a16:creationId xmlns:a16="http://schemas.microsoft.com/office/drawing/2014/main" id="{860E4070-A0F4-4A25-888A-8B0539E03366}"/>
                </a:ext>
              </a:extLst>
            </p:cNvPr>
            <p:cNvSpPr/>
            <p:nvPr/>
          </p:nvSpPr>
          <p:spPr>
            <a:xfrm rot="20252163">
              <a:off x="3096589" y="1218389"/>
              <a:ext cx="112867" cy="107649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60;p36">
              <a:extLst>
                <a:ext uri="{FF2B5EF4-FFF2-40B4-BE49-F238E27FC236}">
                  <a16:creationId xmlns:a16="http://schemas.microsoft.com/office/drawing/2014/main" id="{7CB9364D-9CA9-44C9-9F8B-3D46FBF5B908}"/>
                </a:ext>
              </a:extLst>
            </p:cNvPr>
            <p:cNvSpPr/>
            <p:nvPr/>
          </p:nvSpPr>
          <p:spPr>
            <a:xfrm>
              <a:off x="3027266" y="1288267"/>
              <a:ext cx="105714" cy="105378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2375A5-A2F9-493C-847A-B4FFF2DA2843}"/>
              </a:ext>
            </a:extLst>
          </p:cNvPr>
          <p:cNvSpPr txBox="1"/>
          <p:nvPr/>
        </p:nvSpPr>
        <p:spPr>
          <a:xfrm rot="1819993">
            <a:off x="10284148" y="4105329"/>
            <a:ext cx="7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Cml-1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FC537-7A10-4111-AB2F-B648F3C6D1D7}"/>
              </a:ext>
            </a:extLst>
          </p:cNvPr>
          <p:cNvSpPr txBox="1"/>
          <p:nvPr/>
        </p:nvSpPr>
        <p:spPr>
          <a:xfrm rot="1819993">
            <a:off x="10280745" y="3452782"/>
            <a:ext cx="69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Cml-0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5" name="Google Shape;127;p20">
            <a:extLst>
              <a:ext uri="{FF2B5EF4-FFF2-40B4-BE49-F238E27FC236}">
                <a16:creationId xmlns:a16="http://schemas.microsoft.com/office/drawing/2014/main" id="{AD4FB3F5-4350-45EC-B6CA-DAD780DDF7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6745" y="3522702"/>
            <a:ext cx="1376966" cy="668567"/>
          </a:xfrm>
          <a:prstGeom prst="bentConnector3">
            <a:avLst>
              <a:gd name="adj1" fmla="val 122494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5" name="Google Shape;127;p20">
            <a:extLst>
              <a:ext uri="{FF2B5EF4-FFF2-40B4-BE49-F238E27FC236}">
                <a16:creationId xmlns:a16="http://schemas.microsoft.com/office/drawing/2014/main" id="{96E894FD-D10C-4084-B2DE-AB1AFD8AE31D}"/>
              </a:ext>
            </a:extLst>
          </p:cNvPr>
          <p:cNvCxnSpPr>
            <a:cxnSpLocks/>
          </p:cNvCxnSpPr>
          <p:nvPr/>
        </p:nvCxnSpPr>
        <p:spPr>
          <a:xfrm flipV="1">
            <a:off x="9927955" y="3771760"/>
            <a:ext cx="282547" cy="231248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8" name="Google Shape;127;p20">
            <a:extLst>
              <a:ext uri="{FF2B5EF4-FFF2-40B4-BE49-F238E27FC236}">
                <a16:creationId xmlns:a16="http://schemas.microsoft.com/office/drawing/2014/main" id="{8728A178-2DE4-4E0F-9FD5-A1585B712385}"/>
              </a:ext>
            </a:extLst>
          </p:cNvPr>
          <p:cNvCxnSpPr>
            <a:cxnSpLocks/>
          </p:cNvCxnSpPr>
          <p:nvPr/>
        </p:nvCxnSpPr>
        <p:spPr>
          <a:xfrm>
            <a:off x="9924850" y="4001170"/>
            <a:ext cx="259752" cy="258047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46D93C-8AD6-4FFA-821D-C732A6C0AD84}"/>
              </a:ext>
            </a:extLst>
          </p:cNvPr>
          <p:cNvSpPr txBox="1"/>
          <p:nvPr/>
        </p:nvSpPr>
        <p:spPr>
          <a:xfrm>
            <a:off x="8058940" y="4007792"/>
            <a:ext cx="60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vm</a:t>
            </a:r>
            <a:endParaRPr lang="ru-RU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321304-E021-4323-82CC-E4C2DEB60DB8}"/>
              </a:ext>
            </a:extLst>
          </p:cNvPr>
          <p:cNvSpPr txBox="1"/>
          <p:nvPr/>
        </p:nvSpPr>
        <p:spPr>
          <a:xfrm>
            <a:off x="7709005" y="4802204"/>
            <a:ext cx="69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SSH</a:t>
            </a:r>
            <a:endParaRPr lang="ru-RU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201176-CFEF-4330-A2D9-A37B8AFB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80" y="2668692"/>
            <a:ext cx="445030" cy="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63" descr="Database">
            <a:extLst>
              <a:ext uri="{FF2B5EF4-FFF2-40B4-BE49-F238E27FC236}">
                <a16:creationId xmlns:a16="http://schemas.microsoft.com/office/drawing/2014/main" id="{347CCF64-CE14-4F24-B8D5-061A4E032E2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1665" y="2633403"/>
            <a:ext cx="563185" cy="56318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554D27-B430-4619-89B0-EA42C6B94706}"/>
              </a:ext>
            </a:extLst>
          </p:cNvPr>
          <p:cNvCxnSpPr>
            <a:cxnSpLocks/>
          </p:cNvCxnSpPr>
          <p:nvPr/>
        </p:nvCxnSpPr>
        <p:spPr>
          <a:xfrm>
            <a:off x="9210356" y="2914995"/>
            <a:ext cx="200898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oogle Shape;127;p20">
            <a:extLst>
              <a:ext uri="{FF2B5EF4-FFF2-40B4-BE49-F238E27FC236}">
                <a16:creationId xmlns:a16="http://schemas.microsoft.com/office/drawing/2014/main" id="{FBB2B8CC-488F-4369-B502-FB840FB85FE3}"/>
              </a:ext>
            </a:extLst>
          </p:cNvPr>
          <p:cNvCxnSpPr>
            <a:cxnSpLocks/>
          </p:cNvCxnSpPr>
          <p:nvPr/>
        </p:nvCxnSpPr>
        <p:spPr>
          <a:xfrm>
            <a:off x="8083361" y="2914995"/>
            <a:ext cx="533997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FC417A4-A09A-4CF1-A98C-86F1DFC9760B}"/>
              </a:ext>
            </a:extLst>
          </p:cNvPr>
          <p:cNvSpPr txBox="1"/>
          <p:nvPr/>
        </p:nvSpPr>
        <p:spPr>
          <a:xfrm>
            <a:off x="7264690" y="2552451"/>
            <a:ext cx="81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ADMIN</a:t>
            </a:r>
            <a:endParaRPr lang="ru-RU" sz="14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1F0C4-45F7-432B-BD01-0A7DAEC1CDE7}"/>
              </a:ext>
            </a:extLst>
          </p:cNvPr>
          <p:cNvSpPr txBox="1"/>
          <p:nvPr/>
        </p:nvSpPr>
        <p:spPr>
          <a:xfrm>
            <a:off x="10184602" y="5940837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CLIENT-1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74" name="Google Shape;127;p20">
            <a:extLst>
              <a:ext uri="{FF2B5EF4-FFF2-40B4-BE49-F238E27FC236}">
                <a16:creationId xmlns:a16="http://schemas.microsoft.com/office/drawing/2014/main" id="{6F5C24BF-2A7D-4A27-9B69-39CBC5CF5ED8}"/>
              </a:ext>
            </a:extLst>
          </p:cNvPr>
          <p:cNvCxnSpPr>
            <a:cxnSpLocks/>
          </p:cNvCxnSpPr>
          <p:nvPr/>
        </p:nvCxnSpPr>
        <p:spPr>
          <a:xfrm flipV="1">
            <a:off x="10546196" y="4626576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76" name="Google Shape;127;p20">
            <a:extLst>
              <a:ext uri="{FF2B5EF4-FFF2-40B4-BE49-F238E27FC236}">
                <a16:creationId xmlns:a16="http://schemas.microsoft.com/office/drawing/2014/main" id="{DB787F11-2DDB-4097-99BA-ACC404647E93}"/>
              </a:ext>
            </a:extLst>
          </p:cNvPr>
          <p:cNvCxnSpPr>
            <a:cxnSpLocks/>
          </p:cNvCxnSpPr>
          <p:nvPr/>
        </p:nvCxnSpPr>
        <p:spPr>
          <a:xfrm>
            <a:off x="10706000" y="4577000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756176F-DBB9-4D53-A0A3-4B3C4B11B1BE}"/>
              </a:ext>
            </a:extLst>
          </p:cNvPr>
          <p:cNvSpPr txBox="1"/>
          <p:nvPr/>
        </p:nvSpPr>
        <p:spPr>
          <a:xfrm>
            <a:off x="10156367" y="2446893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CLIENT-0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EB636F2-8D5B-4E67-BA1D-501ED0C62A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276502" y="1773322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86" name="Google Shape;492;p36">
            <a:extLst>
              <a:ext uri="{FF2B5EF4-FFF2-40B4-BE49-F238E27FC236}">
                <a16:creationId xmlns:a16="http://schemas.microsoft.com/office/drawing/2014/main" id="{1E91108B-7367-4EF9-8CB1-F152CBF5CFC9}"/>
              </a:ext>
            </a:extLst>
          </p:cNvPr>
          <p:cNvSpPr/>
          <p:nvPr/>
        </p:nvSpPr>
        <p:spPr>
          <a:xfrm>
            <a:off x="10210502" y="1708665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127;p20">
            <a:extLst>
              <a:ext uri="{FF2B5EF4-FFF2-40B4-BE49-F238E27FC236}">
                <a16:creationId xmlns:a16="http://schemas.microsoft.com/office/drawing/2014/main" id="{44D36923-8C47-4386-B7D7-F9D58E552150}"/>
              </a:ext>
            </a:extLst>
          </p:cNvPr>
          <p:cNvCxnSpPr>
            <a:cxnSpLocks/>
          </p:cNvCxnSpPr>
          <p:nvPr/>
        </p:nvCxnSpPr>
        <p:spPr>
          <a:xfrm flipV="1">
            <a:off x="10542810" y="2788421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88" name="Google Shape;127;p20">
            <a:extLst>
              <a:ext uri="{FF2B5EF4-FFF2-40B4-BE49-F238E27FC236}">
                <a16:creationId xmlns:a16="http://schemas.microsoft.com/office/drawing/2014/main" id="{96F02DB6-63EF-4BF0-BD4A-F15A9D57C02B}"/>
              </a:ext>
            </a:extLst>
          </p:cNvPr>
          <p:cNvCxnSpPr>
            <a:cxnSpLocks/>
          </p:cNvCxnSpPr>
          <p:nvPr/>
        </p:nvCxnSpPr>
        <p:spPr>
          <a:xfrm>
            <a:off x="10702614" y="2738845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830ABFDB-09BB-4D9C-8AF1-89F7DEC86D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276502" y="5292021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96" name="Google Shape;492;p36">
            <a:extLst>
              <a:ext uri="{FF2B5EF4-FFF2-40B4-BE49-F238E27FC236}">
                <a16:creationId xmlns:a16="http://schemas.microsoft.com/office/drawing/2014/main" id="{10D994F1-4064-4684-97E3-7A212587F9E4}"/>
              </a:ext>
            </a:extLst>
          </p:cNvPr>
          <p:cNvSpPr/>
          <p:nvPr/>
        </p:nvSpPr>
        <p:spPr>
          <a:xfrm>
            <a:off x="10210502" y="5227364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27;p20">
            <a:extLst>
              <a:ext uri="{FF2B5EF4-FFF2-40B4-BE49-F238E27FC236}">
                <a16:creationId xmlns:a16="http://schemas.microsoft.com/office/drawing/2014/main" id="{BED7DD5D-60AD-4615-898C-467A233817FF}"/>
              </a:ext>
            </a:extLst>
          </p:cNvPr>
          <p:cNvCxnSpPr>
            <a:cxnSpLocks/>
          </p:cNvCxnSpPr>
          <p:nvPr/>
        </p:nvCxnSpPr>
        <p:spPr>
          <a:xfrm>
            <a:off x="8700511" y="4003012"/>
            <a:ext cx="1227444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99" name="Google Shape;560;p36">
            <a:extLst>
              <a:ext uri="{FF2B5EF4-FFF2-40B4-BE49-F238E27FC236}">
                <a16:creationId xmlns:a16="http://schemas.microsoft.com/office/drawing/2014/main" id="{21C01620-C3E6-4AB0-82E3-4A87DC51C745}"/>
              </a:ext>
            </a:extLst>
          </p:cNvPr>
          <p:cNvSpPr/>
          <p:nvPr/>
        </p:nvSpPr>
        <p:spPr>
          <a:xfrm rot="827260">
            <a:off x="9487100" y="4028684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560;p36">
            <a:extLst>
              <a:ext uri="{FF2B5EF4-FFF2-40B4-BE49-F238E27FC236}">
                <a16:creationId xmlns:a16="http://schemas.microsoft.com/office/drawing/2014/main" id="{C4A6B935-3D39-4DDD-A066-0DD388A37150}"/>
              </a:ext>
            </a:extLst>
          </p:cNvPr>
          <p:cNvSpPr/>
          <p:nvPr/>
        </p:nvSpPr>
        <p:spPr>
          <a:xfrm>
            <a:off x="8960146" y="3387861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F58F7A-41EB-4073-9D55-144F4DB4D451}"/>
              </a:ext>
            </a:extLst>
          </p:cNvPr>
          <p:cNvSpPr/>
          <p:nvPr/>
        </p:nvSpPr>
        <p:spPr>
          <a:xfrm>
            <a:off x="8770830" y="3798261"/>
            <a:ext cx="1132226" cy="176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3E0B1A-95A4-43B3-B5B2-80ECEF5DAD4E}"/>
              </a:ext>
            </a:extLst>
          </p:cNvPr>
          <p:cNvSpPr txBox="1"/>
          <p:nvPr/>
        </p:nvSpPr>
        <p:spPr>
          <a:xfrm>
            <a:off x="8713233" y="3730793"/>
            <a:ext cx="13806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terraform apply</a:t>
            </a:r>
            <a:endParaRPr lang="ru-RU" sz="12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5FC610F-2229-4E3E-AC2A-F1CFAF5949FA}"/>
              </a:ext>
            </a:extLst>
          </p:cNvPr>
          <p:cNvCxnSpPr>
            <a:cxnSpLocks/>
          </p:cNvCxnSpPr>
          <p:nvPr/>
        </p:nvCxnSpPr>
        <p:spPr>
          <a:xfrm flipH="1">
            <a:off x="8342158" y="3071441"/>
            <a:ext cx="1099725" cy="47880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F498E3B-51E3-4881-9F85-6C2AB03263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68" b="20482"/>
          <a:stretch/>
        </p:blipFill>
        <p:spPr>
          <a:xfrm>
            <a:off x="1348736" y="2527150"/>
            <a:ext cx="5093180" cy="35540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F3F83D-D231-4E4F-AD65-3CD02270E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36" y="2238360"/>
            <a:ext cx="509318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65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5C63F8F-462A-5DF4-0D68-2CE05D042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486275" y="1090567"/>
            <a:ext cx="3219450" cy="7239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Заключение</a:t>
            </a:r>
            <a:endParaRPr sz="4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66799" y="2132039"/>
            <a:ext cx="6934202" cy="432434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Всё описанное ранее - вершина айсберга облачных платформ</a:t>
            </a:r>
            <a:r>
              <a:rPr lang="en-US" sz="2400" dirty="0">
                <a:latin typeface="Bahnschrift Light" panose="020B0502040204020203" pitchFamily="34" charset="0"/>
              </a:rPr>
              <a:t>;</a:t>
            </a:r>
            <a:r>
              <a:rPr lang="ru-RU" sz="2400" dirty="0">
                <a:latin typeface="Bahnschrift Light" panose="020B0502040204020203" pitchFamily="34" charset="0"/>
              </a:rPr>
              <a:t> Современный мир уже полностью строится на удалённых сервисах, компании разрабатывают, тестируют и выкладывают свои продукты с помощью облачных решений.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Данным манифестом был представлен вариант развертывания в облаке систем моделирования сетей с оборудованием </a:t>
            </a:r>
            <a:r>
              <a:rPr lang="en-US" sz="2400" dirty="0">
                <a:latin typeface="Bahnschrift Light" panose="020B0502040204020203" pitchFamily="34" charset="0"/>
              </a:rPr>
              <a:t>Cisco</a:t>
            </a:r>
            <a:r>
              <a:rPr lang="ru-RU" sz="2400" dirty="0">
                <a:latin typeface="Bahnschrift Light" panose="020B0502040204020203" pitchFamily="34" charset="0"/>
              </a:rPr>
              <a:t> в почти любых масштабах.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8"/>
            <a:ext cx="9722025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104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6"/>
          <a:stretch/>
        </p:blipFill>
        <p:spPr bwMode="auto">
          <a:xfrm>
            <a:off x="7899400" y="2143635"/>
            <a:ext cx="30067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b="40323"/>
          <a:stretch/>
        </p:blipFill>
        <p:spPr bwMode="auto">
          <a:xfrm>
            <a:off x="8607541" y="4692683"/>
            <a:ext cx="2370773" cy="6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t="62115" b="1"/>
          <a:stretch/>
        </p:blipFill>
        <p:spPr bwMode="auto">
          <a:xfrm>
            <a:off x="8336626" y="5391873"/>
            <a:ext cx="2370773" cy="4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948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258953-1D9C-F5A3-997D-91C45C76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pitchFamily="34" charset="0"/>
              </a:rPr>
              <a:t>Целевая идея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6851660" cy="32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Необходимость компаний держать у себя сервис, через который проходит большое количество клиентов и их трафика, образует задачу, где требуется универсальное решение.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Для крупных проектов, во избежание колоссальных трат на оборудование создали облачные сервисы.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68683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43AC59C-E699-48D8-A84F-AA5C5AE57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t="7167" r="6223" b="5788"/>
          <a:stretch/>
        </p:blipFill>
        <p:spPr bwMode="auto">
          <a:xfrm>
            <a:off x="8170403" y="2057400"/>
            <a:ext cx="3053416" cy="3008392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244600" sx="92000" sy="92000" algn="ctr" rotWithShape="0">
              <a:schemeClr val="accent1">
                <a:lumMod val="60000"/>
                <a:lumOff val="40000"/>
              </a:schemeClr>
            </a:outerShdw>
            <a:reflection stA="29000" endPos="5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497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AF064F5-DE58-1199-0C86-0D07D11E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638631"/>
            <a:ext cx="5305424" cy="12568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Облачные провайдеры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4124324" cy="36766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US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Google Cloud;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Microsoft Azure;</a:t>
            </a:r>
            <a:endParaRPr sz="3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AWS;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Yandex Cloud;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MTS Cloud.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09761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10" name="Google Shape;730;p36">
            <a:extLst>
              <a:ext uri="{FF2B5EF4-FFF2-40B4-BE49-F238E27FC236}">
                <a16:creationId xmlns:a16="http://schemas.microsoft.com/office/drawing/2014/main" id="{A8C00131-6E02-4369-925F-47EDFA758825}"/>
              </a:ext>
            </a:extLst>
          </p:cNvPr>
          <p:cNvSpPr/>
          <p:nvPr/>
        </p:nvSpPr>
        <p:spPr>
          <a:xfrm>
            <a:off x="9163814" y="1895476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432;p31">
            <a:extLst>
              <a:ext uri="{FF2B5EF4-FFF2-40B4-BE49-F238E27FC236}">
                <a16:creationId xmlns:a16="http://schemas.microsoft.com/office/drawing/2014/main" id="{B312E2C5-34F6-4735-BEFE-F43C55B6B335}"/>
              </a:ext>
            </a:extLst>
          </p:cNvPr>
          <p:cNvGrpSpPr/>
          <p:nvPr/>
        </p:nvGrpSpPr>
        <p:grpSpPr>
          <a:xfrm>
            <a:off x="7780270" y="4129209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14" name="Google Shape;433;p31">
              <a:extLst>
                <a:ext uri="{FF2B5EF4-FFF2-40B4-BE49-F238E27FC236}">
                  <a16:creationId xmlns:a16="http://schemas.microsoft.com/office/drawing/2014/main" id="{498EBD9B-2ADD-48B7-B2AC-3B9C8C07F1C6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16" name="Google Shape;434;p31">
                <a:extLst>
                  <a:ext uri="{FF2B5EF4-FFF2-40B4-BE49-F238E27FC236}">
                    <a16:creationId xmlns:a16="http://schemas.microsoft.com/office/drawing/2014/main" id="{986B110F-C110-45D0-ACD6-D309AAC40DAD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20" name="Google Shape;435;p31">
                  <a:extLst>
                    <a:ext uri="{FF2B5EF4-FFF2-40B4-BE49-F238E27FC236}">
                      <a16:creationId xmlns:a16="http://schemas.microsoft.com/office/drawing/2014/main" id="{705BD9A1-85CC-470A-9BA1-B1DC20AC4CCE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436;p31">
                  <a:extLst>
                    <a:ext uri="{FF2B5EF4-FFF2-40B4-BE49-F238E27FC236}">
                      <a16:creationId xmlns:a16="http://schemas.microsoft.com/office/drawing/2014/main" id="{1A766CE2-7212-4D0C-A720-4F5E392C5981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437;p31">
                  <a:extLst>
                    <a:ext uri="{FF2B5EF4-FFF2-40B4-BE49-F238E27FC236}">
                      <a16:creationId xmlns:a16="http://schemas.microsoft.com/office/drawing/2014/main" id="{2A1D5D90-BCC0-408B-8864-E334D58A6F39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" name="Google Shape;438;p31">
                <a:extLst>
                  <a:ext uri="{FF2B5EF4-FFF2-40B4-BE49-F238E27FC236}">
                    <a16:creationId xmlns:a16="http://schemas.microsoft.com/office/drawing/2014/main" id="{FD971F96-2F59-4353-9CDE-AFB467C6E587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18" name="Google Shape;439;p31">
                  <a:extLst>
                    <a:ext uri="{FF2B5EF4-FFF2-40B4-BE49-F238E27FC236}">
                      <a16:creationId xmlns:a16="http://schemas.microsoft.com/office/drawing/2014/main" id="{BDA93FE0-E6A9-4849-A213-3167ABD8A85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440;p31">
                  <a:extLst>
                    <a:ext uri="{FF2B5EF4-FFF2-40B4-BE49-F238E27FC236}">
                      <a16:creationId xmlns:a16="http://schemas.microsoft.com/office/drawing/2014/main" id="{517584B4-26E4-437E-B069-3AFB108E320C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" name="Google Shape;441;p31">
              <a:extLst>
                <a:ext uri="{FF2B5EF4-FFF2-40B4-BE49-F238E27FC236}">
                  <a16:creationId xmlns:a16="http://schemas.microsoft.com/office/drawing/2014/main" id="{5A5FE17A-09C7-4457-96CE-59C5177032AF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432;p31">
            <a:extLst>
              <a:ext uri="{FF2B5EF4-FFF2-40B4-BE49-F238E27FC236}">
                <a16:creationId xmlns:a16="http://schemas.microsoft.com/office/drawing/2014/main" id="{35574C7B-8298-4A74-A4D4-DDCBF3B4BCD5}"/>
              </a:ext>
            </a:extLst>
          </p:cNvPr>
          <p:cNvGrpSpPr/>
          <p:nvPr/>
        </p:nvGrpSpPr>
        <p:grpSpPr>
          <a:xfrm>
            <a:off x="6259745" y="3150574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24" name="Google Shape;433;p31">
              <a:extLst>
                <a:ext uri="{FF2B5EF4-FFF2-40B4-BE49-F238E27FC236}">
                  <a16:creationId xmlns:a16="http://schemas.microsoft.com/office/drawing/2014/main" id="{43665BF6-B5AE-4068-864A-8416D3C11AFC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26" name="Google Shape;434;p31">
                <a:extLst>
                  <a:ext uri="{FF2B5EF4-FFF2-40B4-BE49-F238E27FC236}">
                    <a16:creationId xmlns:a16="http://schemas.microsoft.com/office/drawing/2014/main" id="{81A76362-FAC1-43C6-9EEB-3CC8342C8B69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30" name="Google Shape;435;p31">
                  <a:extLst>
                    <a:ext uri="{FF2B5EF4-FFF2-40B4-BE49-F238E27FC236}">
                      <a16:creationId xmlns:a16="http://schemas.microsoft.com/office/drawing/2014/main" id="{8AC05A18-8706-4B21-8C08-429AA4E3C447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436;p31">
                  <a:extLst>
                    <a:ext uri="{FF2B5EF4-FFF2-40B4-BE49-F238E27FC236}">
                      <a16:creationId xmlns:a16="http://schemas.microsoft.com/office/drawing/2014/main" id="{5578CF97-45A7-4704-989E-4CF15B9E452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437;p31">
                  <a:extLst>
                    <a:ext uri="{FF2B5EF4-FFF2-40B4-BE49-F238E27FC236}">
                      <a16:creationId xmlns:a16="http://schemas.microsoft.com/office/drawing/2014/main" id="{12AFE0C8-7C11-4F3D-8AE2-D6D53191D7CF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" name="Google Shape;438;p31">
                <a:extLst>
                  <a:ext uri="{FF2B5EF4-FFF2-40B4-BE49-F238E27FC236}">
                    <a16:creationId xmlns:a16="http://schemas.microsoft.com/office/drawing/2014/main" id="{EF22FA2D-C8FE-47D0-9B9D-94A4A9AC670A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28" name="Google Shape;439;p31">
                  <a:extLst>
                    <a:ext uri="{FF2B5EF4-FFF2-40B4-BE49-F238E27FC236}">
                      <a16:creationId xmlns:a16="http://schemas.microsoft.com/office/drawing/2014/main" id="{9C173842-B230-46D8-935D-BD217C705B33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440;p31">
                  <a:extLst>
                    <a:ext uri="{FF2B5EF4-FFF2-40B4-BE49-F238E27FC236}">
                      <a16:creationId xmlns:a16="http://schemas.microsoft.com/office/drawing/2014/main" id="{2D9D3DBB-2F11-4508-B825-E6FE3A9FB9EA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5" name="Google Shape;441;p31">
              <a:extLst>
                <a:ext uri="{FF2B5EF4-FFF2-40B4-BE49-F238E27FC236}">
                  <a16:creationId xmlns:a16="http://schemas.microsoft.com/office/drawing/2014/main" id="{9214D43C-6A42-4D71-8F3C-CE290DD9CF97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" name="Google Shape;120;p19">
            <a:extLst>
              <a:ext uri="{FF2B5EF4-FFF2-40B4-BE49-F238E27FC236}">
                <a16:creationId xmlns:a16="http://schemas.microsoft.com/office/drawing/2014/main" id="{81342B11-FD00-4CF6-954E-BDD3FE2D40C6}"/>
              </a:ext>
            </a:extLst>
          </p:cNvPr>
          <p:cNvCxnSpPr>
            <a:cxnSpLocks/>
          </p:cNvCxnSpPr>
          <p:nvPr/>
        </p:nvCxnSpPr>
        <p:spPr>
          <a:xfrm flipV="1">
            <a:off x="6642301" y="2385493"/>
            <a:ext cx="3105871" cy="606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grpSp>
        <p:nvGrpSpPr>
          <p:cNvPr id="33" name="Google Shape;432;p31">
            <a:extLst>
              <a:ext uri="{FF2B5EF4-FFF2-40B4-BE49-F238E27FC236}">
                <a16:creationId xmlns:a16="http://schemas.microsoft.com/office/drawing/2014/main" id="{581756AC-58BF-46B1-8E9A-F7FB1C9022D5}"/>
              </a:ext>
            </a:extLst>
          </p:cNvPr>
          <p:cNvGrpSpPr/>
          <p:nvPr/>
        </p:nvGrpSpPr>
        <p:grpSpPr>
          <a:xfrm>
            <a:off x="9207932" y="3166443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34" name="Google Shape;433;p31">
              <a:extLst>
                <a:ext uri="{FF2B5EF4-FFF2-40B4-BE49-F238E27FC236}">
                  <a16:creationId xmlns:a16="http://schemas.microsoft.com/office/drawing/2014/main" id="{1AB8E931-1CD2-4999-AE53-BC0A399D0DE4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36" name="Google Shape;434;p31">
                <a:extLst>
                  <a:ext uri="{FF2B5EF4-FFF2-40B4-BE49-F238E27FC236}">
                    <a16:creationId xmlns:a16="http://schemas.microsoft.com/office/drawing/2014/main" id="{0E581AF3-1FAA-4811-9223-6B1A1EC693E5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40" name="Google Shape;435;p31">
                  <a:extLst>
                    <a:ext uri="{FF2B5EF4-FFF2-40B4-BE49-F238E27FC236}">
                      <a16:creationId xmlns:a16="http://schemas.microsoft.com/office/drawing/2014/main" id="{A1D67D2B-89EE-4CCC-8E64-5D5BC244EFF1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36;p31">
                  <a:extLst>
                    <a:ext uri="{FF2B5EF4-FFF2-40B4-BE49-F238E27FC236}">
                      <a16:creationId xmlns:a16="http://schemas.microsoft.com/office/drawing/2014/main" id="{EA98343E-067A-42B9-8334-C1EA05EC564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37;p31">
                  <a:extLst>
                    <a:ext uri="{FF2B5EF4-FFF2-40B4-BE49-F238E27FC236}">
                      <a16:creationId xmlns:a16="http://schemas.microsoft.com/office/drawing/2014/main" id="{366B9308-79C0-426D-8630-09E68D542825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" name="Google Shape;438;p31">
                <a:extLst>
                  <a:ext uri="{FF2B5EF4-FFF2-40B4-BE49-F238E27FC236}">
                    <a16:creationId xmlns:a16="http://schemas.microsoft.com/office/drawing/2014/main" id="{5A6D732F-7231-4B31-902C-A673BC62242B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38" name="Google Shape;439;p31">
                  <a:extLst>
                    <a:ext uri="{FF2B5EF4-FFF2-40B4-BE49-F238E27FC236}">
                      <a16:creationId xmlns:a16="http://schemas.microsoft.com/office/drawing/2014/main" id="{955407CE-DFFF-4204-9CF6-E451CE2EDFF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440;p31">
                  <a:extLst>
                    <a:ext uri="{FF2B5EF4-FFF2-40B4-BE49-F238E27FC236}">
                      <a16:creationId xmlns:a16="http://schemas.microsoft.com/office/drawing/2014/main" id="{064B0CB7-EC7A-45B5-9BB3-62BB67DE53AD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" name="Google Shape;441;p31">
              <a:extLst>
                <a:ext uri="{FF2B5EF4-FFF2-40B4-BE49-F238E27FC236}">
                  <a16:creationId xmlns:a16="http://schemas.microsoft.com/office/drawing/2014/main" id="{D2F1C78E-54DF-468C-B9B4-AE95AB8B51E6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30;p36">
            <a:extLst>
              <a:ext uri="{FF2B5EF4-FFF2-40B4-BE49-F238E27FC236}">
                <a16:creationId xmlns:a16="http://schemas.microsoft.com/office/drawing/2014/main" id="{F590A625-40C2-466C-87E4-4F398D895FEF}"/>
              </a:ext>
            </a:extLst>
          </p:cNvPr>
          <p:cNvSpPr/>
          <p:nvPr/>
        </p:nvSpPr>
        <p:spPr>
          <a:xfrm>
            <a:off x="6229350" y="1895477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120;p19">
            <a:extLst>
              <a:ext uri="{FF2B5EF4-FFF2-40B4-BE49-F238E27FC236}">
                <a16:creationId xmlns:a16="http://schemas.microsoft.com/office/drawing/2014/main" id="{245067DD-2F15-4B99-8759-1E61CCA8DD85}"/>
              </a:ext>
            </a:extLst>
          </p:cNvPr>
          <p:cNvCxnSpPr>
            <a:cxnSpLocks/>
          </p:cNvCxnSpPr>
          <p:nvPr/>
        </p:nvCxnSpPr>
        <p:spPr>
          <a:xfrm flipH="1" flipV="1">
            <a:off x="6756663" y="2358485"/>
            <a:ext cx="1628144" cy="87358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sp>
        <p:nvSpPr>
          <p:cNvPr id="9" name="Google Shape;730;p36">
            <a:extLst>
              <a:ext uri="{FF2B5EF4-FFF2-40B4-BE49-F238E27FC236}">
                <a16:creationId xmlns:a16="http://schemas.microsoft.com/office/drawing/2014/main" id="{FA7B7D8E-9DDE-489C-9DED-EDC29D76F2D4}"/>
              </a:ext>
            </a:extLst>
          </p:cNvPr>
          <p:cNvSpPr/>
          <p:nvPr/>
        </p:nvSpPr>
        <p:spPr>
          <a:xfrm>
            <a:off x="7712454" y="2759819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120;p19">
            <a:extLst>
              <a:ext uri="{FF2B5EF4-FFF2-40B4-BE49-F238E27FC236}">
                <a16:creationId xmlns:a16="http://schemas.microsoft.com/office/drawing/2014/main" id="{E65F9DD9-D2AA-4F0C-AAA8-E0F26D95ABEA}"/>
              </a:ext>
            </a:extLst>
          </p:cNvPr>
          <p:cNvCxnSpPr>
            <a:cxnSpLocks/>
          </p:cNvCxnSpPr>
          <p:nvPr/>
        </p:nvCxnSpPr>
        <p:spPr>
          <a:xfrm flipH="1" flipV="1">
            <a:off x="8779421" y="3302081"/>
            <a:ext cx="384393" cy="24803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59" name="Google Shape;120;p19">
            <a:extLst>
              <a:ext uri="{FF2B5EF4-FFF2-40B4-BE49-F238E27FC236}">
                <a16:creationId xmlns:a16="http://schemas.microsoft.com/office/drawing/2014/main" id="{C3A6166C-40E5-4E21-B4BA-98E2A13ADEE4}"/>
              </a:ext>
            </a:extLst>
          </p:cNvPr>
          <p:cNvCxnSpPr>
            <a:cxnSpLocks/>
          </p:cNvCxnSpPr>
          <p:nvPr/>
        </p:nvCxnSpPr>
        <p:spPr>
          <a:xfrm flipV="1">
            <a:off x="8306807" y="3387727"/>
            <a:ext cx="0" cy="69676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62" name="Google Shape;120;p19">
            <a:extLst>
              <a:ext uri="{FF2B5EF4-FFF2-40B4-BE49-F238E27FC236}">
                <a16:creationId xmlns:a16="http://schemas.microsoft.com/office/drawing/2014/main" id="{65E7EF10-9E0E-4F89-99BF-9AED96E22E38}"/>
              </a:ext>
            </a:extLst>
          </p:cNvPr>
          <p:cNvCxnSpPr>
            <a:cxnSpLocks/>
          </p:cNvCxnSpPr>
          <p:nvPr/>
        </p:nvCxnSpPr>
        <p:spPr>
          <a:xfrm flipV="1">
            <a:off x="7413136" y="3297532"/>
            <a:ext cx="413445" cy="21580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080B556-5209-B913-CBB9-8E33196D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800100" y="657226"/>
            <a:ext cx="5524500" cy="1238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Анализ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laaS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провайдеров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733425" y="2017489"/>
            <a:ext cx="4552951" cy="42817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На данный момент большинство провайдеров дают следующие возможности</a:t>
            </a:r>
            <a:r>
              <a:rPr lang="en-US" sz="2200" dirty="0">
                <a:latin typeface="Bahnschrift Light" panose="020B0502040204020203" pitchFamily="34" charset="0"/>
              </a:rPr>
              <a:t>:</a:t>
            </a:r>
            <a:endParaRPr lang="ru-RU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Снижение капитальных затрат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Сокращение обслуживания инфраструктуры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Повышенная доступность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Масштабируемость</a:t>
            </a:r>
            <a:endParaRPr lang="en-US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Инструменты для разработки и автоматизации процессов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914400" y="1895476"/>
            <a:ext cx="333375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12EA75F-2970-4BAA-9067-CFD8D2BEC8C4}"/>
              </a:ext>
            </a:extLst>
          </p:cNvPr>
          <p:cNvSpPr/>
          <p:nvPr/>
        </p:nvSpPr>
        <p:spPr>
          <a:xfrm>
            <a:off x="5483137" y="639708"/>
            <a:ext cx="6483526" cy="5775603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709092"/>
            <a:ext cx="64549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AWS </a:t>
            </a:r>
            <a:r>
              <a:rPr lang="ru-RU" sz="2200" dirty="0">
                <a:latin typeface="Bahnschrift Light" panose="020B0502040204020203" pitchFamily="34" charset="0"/>
              </a:rPr>
              <a:t>предоставляет такие услуги, как IaaS, PaaS, SaaS и др. Предлагает более 70 ресурсов с расширенной зоной покрытия в четырнадцати регионах мира.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В </a:t>
            </a:r>
            <a:r>
              <a:rPr lang="en-US" sz="2200" dirty="0">
                <a:latin typeface="Bahnschrift Light" panose="020B0502040204020203" pitchFamily="34" charset="0"/>
              </a:rPr>
              <a:t>A</a:t>
            </a:r>
            <a:r>
              <a:rPr lang="ru-RU" sz="2200" dirty="0">
                <a:latin typeface="Bahnschrift Light" panose="020B0502040204020203" pitchFamily="34" charset="0"/>
              </a:rPr>
              <a:t>zure в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ru-RU" sz="2200" dirty="0">
                <a:latin typeface="Bahnschrift Light" panose="020B0502040204020203" pitchFamily="34" charset="0"/>
              </a:rPr>
              <a:t>настоящее время доступно около 60 сервисов.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G</a:t>
            </a:r>
            <a:r>
              <a:rPr lang="en-US" sz="2200" dirty="0">
                <a:latin typeface="Bahnschrift Light" panose="020B0502040204020203" pitchFamily="34" charset="0"/>
              </a:rPr>
              <a:t>oogle Cloud </a:t>
            </a:r>
            <a:r>
              <a:rPr lang="ru-RU" sz="2200" dirty="0">
                <a:latin typeface="Bahnschrift Light" panose="020B0502040204020203" pitchFamily="34" charset="0"/>
              </a:rPr>
              <a:t>предлагает множество услуг, включая IaaS, PaaS и Serverless, а также поддерживает Big data и IoT. В распоряжении провайдера более 50 ресурсов.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Yandex Cloud </a:t>
            </a:r>
            <a:r>
              <a:rPr lang="ru-RU" sz="2200" dirty="0">
                <a:latin typeface="Bahnschrift Light" panose="020B0502040204020203" pitchFamily="34" charset="0"/>
              </a:rPr>
              <a:t>поддерживает контейнеризацию, машинное обучение, базы данных и отечественный софт, например 1С.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MTS Cloud </a:t>
            </a:r>
            <a:r>
              <a:rPr lang="ru-RU" sz="2200" dirty="0">
                <a:latin typeface="Bahnschrift Light" panose="020B0502040204020203" pitchFamily="34" charset="0"/>
              </a:rPr>
              <a:t>имеет 25 облачных сервисов и решений, системы мониторинга, защита от атак и различные варианты </a:t>
            </a:r>
            <a:r>
              <a:rPr lang="en-US" sz="2200" dirty="0">
                <a:latin typeface="Bahnschrift Light" panose="020B0502040204020203" pitchFamily="34" charset="0"/>
              </a:rPr>
              <a:t>VDI.</a:t>
            </a:r>
            <a:endParaRPr lang="ru-RU" sz="2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079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9DEC1A9-6707-7183-64FC-8F4BDEE1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510092" y="241119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Биллинг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669244" y="1102124"/>
            <a:ext cx="2159175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388808E-928A-401A-B98A-4A08F8E64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173796"/>
              </p:ext>
            </p:extLst>
          </p:nvPr>
        </p:nvGraphicFramePr>
        <p:xfrm>
          <a:off x="669244" y="1418817"/>
          <a:ext cx="4845436" cy="3665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D27D5-D330-4505-B8B6-EEF7CDB88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93334"/>
              </p:ext>
            </p:extLst>
          </p:nvPr>
        </p:nvGraphicFramePr>
        <p:xfrm>
          <a:off x="5705121" y="188321"/>
          <a:ext cx="5976787" cy="1538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9">
                  <a:extLst>
                    <a:ext uri="{9D8B030D-6E8A-4147-A177-3AD203B41FA5}">
                      <a16:colId xmlns:a16="http://schemas.microsoft.com/office/drawing/2014/main" val="2864431605"/>
                    </a:ext>
                  </a:extLst>
                </a:gridCol>
                <a:gridCol w="2099688">
                  <a:extLst>
                    <a:ext uri="{9D8B030D-6E8A-4147-A177-3AD203B41FA5}">
                      <a16:colId xmlns:a16="http://schemas.microsoft.com/office/drawing/2014/main" val="1422598664"/>
                    </a:ext>
                  </a:extLst>
                </a:gridCol>
              </a:tblGrid>
              <a:tr h="16387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Google Cloud Platform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93288"/>
                  </a:ext>
                </a:extLst>
              </a:tr>
              <a:tr h="267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614 MB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741440"/>
                  </a:ext>
                </a:extLst>
              </a:tr>
              <a:tr h="267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1.7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976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месяс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958376"/>
                  </a:ext>
                </a:extLst>
              </a:tr>
              <a:tr h="306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3.75 GB RAM, 50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1769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5906216"/>
                  </a:ext>
                </a:extLst>
              </a:tr>
              <a:tr h="227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427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045130"/>
                  </a:ext>
                </a:extLst>
              </a:tr>
              <a:tr h="2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32960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96712D-0890-40E6-9538-96D9A5259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11900"/>
              </p:ext>
            </p:extLst>
          </p:nvPr>
        </p:nvGraphicFramePr>
        <p:xfrm>
          <a:off x="5694011" y="1901536"/>
          <a:ext cx="5976787" cy="1494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8">
                  <a:extLst>
                    <a:ext uri="{9D8B030D-6E8A-4147-A177-3AD203B41FA5}">
                      <a16:colId xmlns:a16="http://schemas.microsoft.com/office/drawing/2014/main" val="3371568122"/>
                    </a:ext>
                  </a:extLst>
                </a:gridCol>
                <a:gridCol w="2099689">
                  <a:extLst>
                    <a:ext uri="{9D8B030D-6E8A-4147-A177-3AD203B41FA5}">
                      <a16:colId xmlns:a16="http://schemas.microsoft.com/office/drawing/2014/main" val="3432448668"/>
                    </a:ext>
                  </a:extLst>
                </a:gridCol>
              </a:tblGrid>
              <a:tr h="1966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Microsoft Azure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53350"/>
                  </a:ext>
                </a:extLst>
              </a:tr>
              <a:tr h="289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500 MB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1464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61172"/>
                  </a:ext>
                </a:extLst>
              </a:tr>
              <a:tr h="268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2196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88351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2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1708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33770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8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3111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1344159"/>
                  </a:ext>
                </a:extLst>
              </a:tr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8 GB RAM, 16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4941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88423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935C51-4396-4C97-A3DE-E2351487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49180"/>
              </p:ext>
            </p:extLst>
          </p:nvPr>
        </p:nvGraphicFramePr>
        <p:xfrm>
          <a:off x="5694995" y="3572481"/>
          <a:ext cx="5986913" cy="1512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9521">
                  <a:extLst>
                    <a:ext uri="{9D8B030D-6E8A-4147-A177-3AD203B41FA5}">
                      <a16:colId xmlns:a16="http://schemas.microsoft.com/office/drawing/2014/main" val="922242437"/>
                    </a:ext>
                  </a:extLst>
                </a:gridCol>
                <a:gridCol w="1947392">
                  <a:extLst>
                    <a:ext uri="{9D8B030D-6E8A-4147-A177-3AD203B41FA5}">
                      <a16:colId xmlns:a16="http://schemas.microsoft.com/office/drawing/2014/main" val="3043643482"/>
                    </a:ext>
                  </a:extLst>
                </a:gridCol>
              </a:tblGrid>
              <a:tr h="1660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Yandex Cloud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99710"/>
                  </a:ext>
                </a:extLst>
              </a:tr>
              <a:tr h="298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439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4084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10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504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625096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619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04695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821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4727627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8 GB RAM, 35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1 081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1896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419100" y="5283200"/>
            <a:ext cx="1177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Данные сравнения ведут к тому, что самым дешёвым решением является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, а самым дорогим</a:t>
            </a:r>
            <a:r>
              <a:rPr lang="en-US" dirty="0">
                <a:latin typeface="Bahnschrift Light" panose="020B0502040204020203" pitchFamily="34" charset="0"/>
              </a:rPr>
              <a:t> Microsoft Azure</a:t>
            </a:r>
            <a:r>
              <a:rPr lang="ru-RU" dirty="0">
                <a:latin typeface="Bahnschrift Light" panose="020B0502040204020203" pitchFamily="34" charset="0"/>
              </a:rPr>
              <a:t>, в плане цены можно колебаться между </a:t>
            </a:r>
            <a:r>
              <a:rPr lang="en-US" dirty="0">
                <a:latin typeface="Bahnschrift Light" panose="020B0502040204020203" pitchFamily="34" charset="0"/>
              </a:rPr>
              <a:t>Google Cloud, AWS</a:t>
            </a:r>
            <a:r>
              <a:rPr lang="ru-RU" dirty="0">
                <a:latin typeface="Bahnschrift Light" panose="020B0502040204020203" pitchFamily="34" charset="0"/>
              </a:rPr>
              <a:t> и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.</a:t>
            </a:r>
          </a:p>
          <a:p>
            <a:r>
              <a:rPr lang="ru-RU" dirty="0">
                <a:latin typeface="Bahnschrift Light" panose="020B0502040204020203" pitchFamily="34" charset="0"/>
              </a:rPr>
              <a:t>В способах оплаты, самыми удобными будут отечественные провайдеры, тогда как иностранные представители облачных решений зачастую не всегда требуют рабочие в РФ сервисы по оплате их услуг.</a:t>
            </a:r>
          </a:p>
        </p:txBody>
      </p:sp>
    </p:spTree>
    <p:extLst>
      <p:ext uri="{BB962C8B-B14F-4D97-AF65-F5344CB8AC3E}">
        <p14:creationId xmlns:p14="http://schemas.microsoft.com/office/powerpoint/2010/main" val="37981501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1679B6D1-8032-39E2-9ABF-E9178A1F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62024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Ценовая политика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79391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1100973" y="2142836"/>
            <a:ext cx="548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В </a:t>
            </a:r>
            <a:r>
              <a:rPr lang="en-US" sz="2400" dirty="0">
                <a:latin typeface="Bahnschrift Light" panose="020B0502040204020203" pitchFamily="34" charset="0"/>
              </a:rPr>
              <a:t>Google Cloud </a:t>
            </a:r>
            <a:r>
              <a:rPr lang="ru-RU" sz="2400" dirty="0">
                <a:latin typeface="Bahnschrift Light" panose="020B0502040204020203" pitchFamily="34" charset="0"/>
              </a:rPr>
              <a:t>финансы можно отследить в биллинг аккаунте.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оценки затрат на будущий месяц, нужно знать цены за используемые продукты.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внедрения новых продуктов в проект, нужно зайти на торговую площадку, где можно узнать цену данного продукта и документацию.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1B9DC5C-7567-D192-3790-95307028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52954"/>
              </p:ext>
            </p:extLst>
          </p:nvPr>
        </p:nvGraphicFramePr>
        <p:xfrm>
          <a:off x="7585759" y="1033275"/>
          <a:ext cx="2957260" cy="196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3039">
                  <a:extLst>
                    <a:ext uri="{9D8B030D-6E8A-4147-A177-3AD203B41FA5}">
                      <a16:colId xmlns:a16="http://schemas.microsoft.com/office/drawing/2014/main" val="3041314008"/>
                    </a:ext>
                  </a:extLst>
                </a:gridCol>
                <a:gridCol w="1354221">
                  <a:extLst>
                    <a:ext uri="{9D8B030D-6E8A-4147-A177-3AD203B41FA5}">
                      <a16:colId xmlns:a16="http://schemas.microsoft.com/office/drawing/2014/main" val="826800270"/>
                    </a:ext>
                  </a:extLst>
                </a:gridCol>
              </a:tblGrid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Продукт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Цена (в месяц)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00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vCPU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$15.92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10088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$2.13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326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SSD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$0.17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88314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reserved </a:t>
                      </a:r>
                      <a:r>
                        <a:rPr lang="en-US" sz="1400" u="none" strike="noStrike" dirty="0" err="1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$2,9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464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ingress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289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ROM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5352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Egress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202124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1391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3CC78D-CC2C-3699-3F3A-90CCC7290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4" r="77421" b="48772"/>
          <a:stretch/>
        </p:blipFill>
        <p:spPr>
          <a:xfrm>
            <a:off x="7585759" y="3146320"/>
            <a:ext cx="2957261" cy="1902567"/>
          </a:xfrm>
          <a:prstGeom prst="rect">
            <a:avLst/>
          </a:prstGeom>
          <a:ln w="25400"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A40790-1CEC-5FB7-5C7C-8FF8170F1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00" r="90288" b="66908"/>
          <a:stretch/>
        </p:blipFill>
        <p:spPr>
          <a:xfrm>
            <a:off x="7585759" y="5180314"/>
            <a:ext cx="2957260" cy="58231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5779472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4F93F87-89B2-EE61-F7DC-DE1633CC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520265"/>
            <a:ext cx="5305424" cy="137521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О виртуализации и контейнерах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750102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Виртуальные машины Compute Engine работают на физическом узле с защищенным гипервизором Google на базе KVM.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поддержки вложенной виртуализации Compute Engine добавляет к виртуальным машинам инструкции Intel VT-x , поэтому при создании виртуальной машины гипервизор, уже установленный на этой виртуальной машине, может запускать дополнительные виртуальные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есть простор для контейнеризации, с помощью встроенной </a:t>
            </a:r>
            <a:r>
              <a:rPr lang="en-US" sz="2000" dirty="0">
                <a:latin typeface="Bahnschrift Light" panose="020B0502040204020203" pitchFamily="34" charset="0"/>
              </a:rPr>
              <a:t>API Kubernetes Engine</a:t>
            </a:r>
            <a:r>
              <a:rPr lang="ru-RU" sz="2000" dirty="0">
                <a:latin typeface="Bahnschrift Light" panose="020B0502040204020203" pitchFamily="34" charset="0"/>
              </a:rPr>
              <a:t> имеется возможность оркестрации докер контейнеров.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182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2050" name="Picture 2" descr="upload.wikimedia.org/wikipedia/commons/thumb/7/...">
            <a:extLst>
              <a:ext uri="{FF2B5EF4-FFF2-40B4-BE49-F238E27FC236}">
                <a16:creationId xmlns:a16="http://schemas.microsoft.com/office/drawing/2014/main" id="{C954173A-52BE-44A1-A920-7EB5DA1F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90" y="1494409"/>
            <a:ext cx="3742096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281A1-FADE-4372-9C46-3E38F973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31" y="3066453"/>
            <a:ext cx="4972050" cy="8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2B70D7-118F-4CF0-8DA5-5BB8D73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84" y="4303232"/>
            <a:ext cx="1835108" cy="15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058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44CF53E-D23F-A0A9-CF55-EF035081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1095376"/>
            <a:ext cx="5305424" cy="80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Gcloud x Terraform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076826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Особенность работы с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, заключается в более емком итоговом коде, поскольку задействуется меньше модулей для создания одной виртуальной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среднем код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для создания простой виртуальной машины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 выходит в </a:t>
            </a:r>
            <a:r>
              <a:rPr lang="en-US" sz="2000" dirty="0">
                <a:latin typeface="Bahnschrift Light" panose="020B0502040204020203" pitchFamily="34" charset="0"/>
              </a:rPr>
              <a:t>~40</a:t>
            </a:r>
            <a:r>
              <a:rPr lang="ru-RU" sz="2000" dirty="0">
                <a:latin typeface="Bahnschrift Light" panose="020B0502040204020203" pitchFamily="34" charset="0"/>
              </a:rPr>
              <a:t> строк, когда например в том же </a:t>
            </a:r>
            <a:r>
              <a:rPr lang="en-US" sz="2000" dirty="0">
                <a:latin typeface="Bahnschrift Light" panose="020B0502040204020203" pitchFamily="34" charset="0"/>
              </a:rPr>
              <a:t>Microsoft Azure ~100</a:t>
            </a:r>
            <a:r>
              <a:rPr lang="ru-RU" sz="2000" dirty="0">
                <a:latin typeface="Bahnschrift Light" panose="020B0502040204020203" pitchFamily="34" charset="0"/>
              </a:rPr>
              <a:t>, </a:t>
            </a:r>
            <a:r>
              <a:rPr lang="en-US" sz="2000" dirty="0">
                <a:latin typeface="Bahnschrift Light" panose="020B0502040204020203" pitchFamily="34" charset="0"/>
              </a:rPr>
              <a:t>AWS ~150, Yandex Cloud ~60.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Меньшее количество строк совсем не сказывается на функциональных возможностях кода 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653992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1235077-CCFD-4CAE-B75D-EDBE69F38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19" r="1203"/>
          <a:stretch/>
        </p:blipFill>
        <p:spPr bwMode="auto">
          <a:xfrm>
            <a:off x="6324600" y="762306"/>
            <a:ext cx="5103101" cy="190827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FBA442B-D92D-4510-A6DA-A5232507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61654"/>
            <a:ext cx="5103102" cy="3211699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81F0E-F1B7-498E-A940-2F31052C8F60}"/>
              </a:ext>
            </a:extLst>
          </p:cNvPr>
          <p:cNvSpPr txBox="1"/>
          <p:nvPr/>
        </p:nvSpPr>
        <p:spPr>
          <a:xfrm>
            <a:off x="6463495" y="5239116"/>
            <a:ext cx="2162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Microsoft Azure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A2B88-6735-4CE5-94E1-E1500826D66A}"/>
              </a:ext>
            </a:extLst>
          </p:cNvPr>
          <p:cNvSpPr txBox="1"/>
          <p:nvPr/>
        </p:nvSpPr>
        <p:spPr>
          <a:xfrm>
            <a:off x="6463495" y="1914747"/>
            <a:ext cx="1340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Google Cloud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435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EF809F7-5445-E5A0-DABC-5A6BBDEE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Анализ </a:t>
            </a:r>
            <a:r>
              <a:rPr lang="en-US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CML 2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5976711" cy="38671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Виртуальная машина с демоном </a:t>
            </a:r>
            <a:r>
              <a:rPr lang="en-US" sz="2200" dirty="0">
                <a:latin typeface="Bahnschrift Light" panose="020B0502040204020203" pitchFamily="34" charset="0"/>
              </a:rPr>
              <a:t>Cisco Modeling Lab</a:t>
            </a:r>
            <a:r>
              <a:rPr lang="ru-RU" sz="2200" dirty="0">
                <a:latin typeface="Bahnschrift Light" panose="020B0502040204020203" pitchFamily="34" charset="0"/>
              </a:rPr>
              <a:t>, является лицензионным продуктом, который требует от хоста подключение к интернету и значительные вычислительные мощности.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 качестве операционной системы стоит </a:t>
            </a:r>
            <a:r>
              <a:rPr lang="en-US" sz="2200" dirty="0">
                <a:latin typeface="Bahnschrift Light" panose="020B0502040204020203" pitchFamily="34" charset="0"/>
              </a:rPr>
              <a:t>Ubuntu 20.04 LTS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Активация лицензии осуществляется через </a:t>
            </a:r>
            <a:r>
              <a:rPr lang="en-US" sz="2200" dirty="0">
                <a:latin typeface="Bahnschrift Light" panose="020B0502040204020203" pitchFamily="34" charset="0"/>
              </a:rPr>
              <a:t>web </a:t>
            </a:r>
            <a:r>
              <a:rPr lang="ru-RU" sz="2200" dirty="0">
                <a:latin typeface="Bahnschrift Light" panose="020B0502040204020203" pitchFamily="34" charset="0"/>
              </a:rPr>
              <a:t>интерфейс </a:t>
            </a:r>
            <a:r>
              <a:rPr lang="en-US" sz="2200" dirty="0">
                <a:latin typeface="Bahnschrift Light" panose="020B0502040204020203" pitchFamily="34" charset="0"/>
              </a:rPr>
              <a:t>CML</a:t>
            </a:r>
            <a:r>
              <a:rPr lang="ru-RU" sz="2200" dirty="0">
                <a:latin typeface="Bahnschrift Light" panose="020B0502040204020203" pitchFamily="34" charset="0"/>
              </a:rPr>
              <a:t>, путём отправки ключей на сервер лицензирования </a:t>
            </a:r>
            <a:r>
              <a:rPr lang="en-US" sz="2200" dirty="0">
                <a:latin typeface="Bahnschrift Light" panose="020B0502040204020203" pitchFamily="34" charset="0"/>
              </a:rPr>
              <a:t>Cisco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379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E665C93-4435-498C-B2BA-6BCAED57C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1383" r="1571" b="1863"/>
          <a:stretch/>
        </p:blipFill>
        <p:spPr>
          <a:xfrm>
            <a:off x="7628794" y="1092247"/>
            <a:ext cx="3620231" cy="4667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50000"/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2413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1360</Words>
  <Application>Microsoft Office PowerPoint</Application>
  <PresentationFormat>Широкоэкранный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Adobe Fan Heiti Std B</vt:lpstr>
      <vt:lpstr>Bahnschrift Light</vt:lpstr>
      <vt:lpstr>Calibri Light</vt:lpstr>
      <vt:lpstr>Wingdings</vt:lpstr>
      <vt:lpstr>Overpass Light</vt:lpstr>
      <vt:lpstr>Bahnschrift SemiBold</vt:lpstr>
      <vt:lpstr>Arial</vt:lpstr>
      <vt:lpstr>Calibri</vt:lpstr>
      <vt:lpstr>Office Theme</vt:lpstr>
      <vt:lpstr>Мир облаков и бизнеса </vt:lpstr>
      <vt:lpstr>Целевая идея</vt:lpstr>
      <vt:lpstr>Облачные провайдеры</vt:lpstr>
      <vt:lpstr>Анализ laaS провайдеров</vt:lpstr>
      <vt:lpstr>Биллинг</vt:lpstr>
      <vt:lpstr>Ценовая политика</vt:lpstr>
      <vt:lpstr>О виртуализации и контейнерах</vt:lpstr>
      <vt:lpstr>Gcloud x Terraform</vt:lpstr>
      <vt:lpstr>Анализ CML 2</vt:lpstr>
      <vt:lpstr>Репликация CML 2</vt:lpstr>
      <vt:lpstr>CML локально и в облаке</vt:lpstr>
      <vt:lpstr>Выбор конфигурации</vt:lpstr>
      <vt:lpstr>Поддержка сценариев использования</vt:lpstr>
      <vt:lpstr>Сетевая связность</vt:lpstr>
      <vt:lpstr>Структура манифеста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ЧТО-ТО</dc:title>
  <dc:creator>PC-ADM</dc:creator>
  <cp:lastModifiedBy>ca</cp:lastModifiedBy>
  <cp:revision>262</cp:revision>
  <dcterms:modified xsi:type="dcterms:W3CDTF">2022-09-09T09:34:32Z</dcterms:modified>
</cp:coreProperties>
</file>